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257" r:id="rId3"/>
    <p:sldId id="268" r:id="rId4"/>
    <p:sldId id="273" r:id="rId5"/>
    <p:sldId id="282" r:id="rId6"/>
    <p:sldId id="283" r:id="rId7"/>
    <p:sldId id="284" r:id="rId8"/>
    <p:sldId id="269" r:id="rId9"/>
    <p:sldId id="274" r:id="rId10"/>
    <p:sldId id="285" r:id="rId11"/>
    <p:sldId id="286" r:id="rId12"/>
    <p:sldId id="287" r:id="rId13"/>
    <p:sldId id="267" r:id="rId14"/>
    <p:sldId id="266" r:id="rId15"/>
    <p:sldId id="275" r:id="rId16"/>
    <p:sldId id="276" r:id="rId17"/>
    <p:sldId id="289" r:id="rId18"/>
    <p:sldId id="261" r:id="rId19"/>
    <p:sldId id="270" r:id="rId20"/>
    <p:sldId id="288" r:id="rId21"/>
    <p:sldId id="258" r:id="rId22"/>
    <p:sldId id="271" r:id="rId23"/>
    <p:sldId id="272" r:id="rId24"/>
    <p:sldId id="259" r:id="rId25"/>
    <p:sldId id="260" r:id="rId26"/>
    <p:sldId id="277" r:id="rId27"/>
    <p:sldId id="280" r:id="rId28"/>
    <p:sldId id="278" r:id="rId29"/>
    <p:sldId id="281" r:id="rId30"/>
    <p:sldId id="27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86AFDD4-5BA2-4294-B5A4-704F2575F6C7}" type="slidenum">
              <a:rPr lang="en-US" altLang="en-US"/>
              <a:pPr/>
              <a:t>‹#›</a:t>
            </a:fld>
            <a:endParaRPr lang="en-US" altLang="en-US"/>
          </a:p>
        </p:txBody>
      </p:sp>
    </p:spTree>
    <p:extLst>
      <p:ext uri="{BB962C8B-B14F-4D97-AF65-F5344CB8AC3E}">
        <p14:creationId xmlns:p14="http://schemas.microsoft.com/office/powerpoint/2010/main" val="37783760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sc-smc.ec.gc.ca/cmc/index_e.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eatheroffice.ec.gc.ca/satellite/index_e.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oms.gsfc.nasa.gov/aerosols/today_aero.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paceweather.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C26F6-175E-4CCA-962A-1BDA09553B7B}" type="slidenum">
              <a:rPr lang="en-US" altLang="en-US"/>
              <a:pPr/>
              <a:t>25</a:t>
            </a:fld>
            <a:endParaRPr lang="en-US" alt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b="1"/>
              <a:t>What is Seeing</a:t>
            </a:r>
          </a:p>
          <a:p>
            <a:r>
              <a:rPr lang="en-US" altLang="en-US"/>
              <a:t>Seeing is the term astronomers use to describe an image formed by a telescope that is jiggling, wiggling, swarming, blobbing or otherwise moving in a manner that destroys visible detail. It's really quite annoying. </a:t>
            </a:r>
          </a:p>
          <a:p>
            <a:r>
              <a:rPr lang="en-US" altLang="en-US"/>
              <a:t>The cause is a combination of temperature difference and turbulence in the atmosphere that the light travelled to get to the eyepiece. That means it can be anywhere from the high atmosphere to the air in the telescope. </a:t>
            </a:r>
          </a:p>
          <a:p>
            <a:r>
              <a:rPr lang="en-US" altLang="en-US"/>
              <a:t>Bad seeing caused by temperature and turbulence in a telescope tube is properly called </a:t>
            </a:r>
            <a:r>
              <a:rPr lang="en-US" altLang="en-US" b="1"/>
              <a:t>tube currents</a:t>
            </a:r>
            <a:r>
              <a:rPr lang="en-US" altLang="en-US"/>
              <a:t>. Bad seeing caused by local effects, like a hot driveway, is properly called </a:t>
            </a:r>
            <a:r>
              <a:rPr lang="en-US" altLang="en-US" b="1"/>
              <a:t>ground seeing</a:t>
            </a:r>
            <a:r>
              <a:rPr lang="en-US" altLang="en-US"/>
              <a:t>. Bad seeing caused by temperature and turbulence in the atmosphere, for example the jet stream, is properly called </a:t>
            </a:r>
            <a:r>
              <a:rPr lang="en-US" altLang="en-US" b="1"/>
              <a:t>atmospheric seeing</a:t>
            </a:r>
            <a:r>
              <a:rPr lang="en-US" altLang="en-US"/>
              <a:t>. But astronomers tend to use the term seeing to mean just the appearance of bad seeing. </a:t>
            </a:r>
          </a:p>
          <a:p>
            <a:r>
              <a:rPr lang="en-US" altLang="en-US"/>
              <a:t>This website prefers to use </a:t>
            </a:r>
            <a:r>
              <a:rPr lang="en-US" altLang="en-US" b="1"/>
              <a:t>seeing</a:t>
            </a:r>
            <a:r>
              <a:rPr lang="en-US" altLang="en-US"/>
              <a:t> to mean </a:t>
            </a:r>
            <a:r>
              <a:rPr lang="en-US" altLang="en-US" b="1"/>
              <a:t>atmospheric seeing</a:t>
            </a:r>
            <a:r>
              <a:rPr lang="en-US" altLang="en-US"/>
              <a:t>. </a:t>
            </a:r>
          </a:p>
          <a:p>
            <a:r>
              <a:rPr lang="en-US" altLang="en-US"/>
              <a:t>A night of exceptionally good seeing, a night where the detail seen on Jupiter causes observers to swoon and swear, is thought to be rare. It would be boon to know in advance when good and bad seeing might occur. </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A5BD0-04E6-4292-9738-05EE16B41E7C}" type="slidenum">
              <a:rPr lang="en-US" altLang="en-US"/>
              <a:pPr/>
              <a:t>26</a:t>
            </a:fld>
            <a:endParaRPr lang="en-US"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pPr marL="228600" indent="-228600">
              <a:lnSpc>
                <a:spcPct val="80000"/>
              </a:lnSpc>
            </a:pPr>
            <a:r>
              <a:rPr lang="en-US" altLang="en-US" sz="1000"/>
              <a:t>Amateur and professional astronomers are always confronted by sky conditions when they observe during the night. In the preparation of your observation session, you can take advantage of the cloud forecast of </a:t>
            </a:r>
            <a:r>
              <a:rPr lang="en-US" altLang="en-US" sz="1000">
                <a:hlinkClick r:id="rId3"/>
              </a:rPr>
              <a:t>the Canadian Meteorological Centre</a:t>
            </a:r>
            <a:r>
              <a:rPr lang="en-US" altLang="en-US" sz="1000"/>
              <a:t> GEM Regional model. Interpret these images the same way you would for GOES visible </a:t>
            </a:r>
            <a:r>
              <a:rPr lang="en-US" altLang="en-US" sz="1000">
                <a:hlinkClick r:id="rId4"/>
              </a:rPr>
              <a:t>satellite pictures</a:t>
            </a:r>
            <a:r>
              <a:rPr lang="en-US" altLang="en-US" sz="1000"/>
              <a:t> found on various web sites. </a:t>
            </a:r>
          </a:p>
          <a:p>
            <a:pPr marL="228600" indent="-228600">
              <a:lnSpc>
                <a:spcPct val="80000"/>
              </a:lnSpc>
            </a:pPr>
            <a:r>
              <a:rPr lang="en-US" altLang="en-US" sz="1000"/>
              <a:t>These images show the fraction of the sky covered by clouds on a scale of 10. The chosen colour panel allows easy interpretation as clouds are white and clear skies dark blue. </a:t>
            </a:r>
          </a:p>
          <a:p>
            <a:pPr marL="228600" indent="-228600">
              <a:lnSpc>
                <a:spcPct val="80000"/>
              </a:lnSpc>
            </a:pPr>
            <a:r>
              <a:rPr lang="en-US" altLang="en-US" sz="1000"/>
              <a:t>The white areas represent overcast skies. </a:t>
            </a:r>
          </a:p>
          <a:p>
            <a:pPr marL="228600" indent="-228600">
              <a:lnSpc>
                <a:spcPct val="80000"/>
              </a:lnSpc>
            </a:pPr>
            <a:r>
              <a:rPr lang="en-US" altLang="en-US" sz="1000"/>
              <a:t>Light blue or indigo colour areas are partially covered skies. </a:t>
            </a:r>
          </a:p>
          <a:p>
            <a:pPr marL="228600" indent="-228600">
              <a:lnSpc>
                <a:spcPct val="80000"/>
              </a:lnSpc>
            </a:pPr>
            <a:r>
              <a:rPr lang="en-US" altLang="en-US" sz="1000"/>
              <a:t>Dark blue zones are clear skies. </a:t>
            </a:r>
          </a:p>
          <a:p>
            <a:pPr marL="228600" indent="-228600">
              <a:lnSpc>
                <a:spcPct val="80000"/>
              </a:lnSpc>
            </a:pPr>
            <a:r>
              <a:rPr lang="en-US" altLang="en-US" sz="1000"/>
              <a:t>You cannot interpret cloud heights or cloud types with these images, unless you are an expert The only information available is the cloud cover forecast for the next 48 hours. </a:t>
            </a:r>
          </a:p>
          <a:p>
            <a:pPr marL="228600" indent="-228600">
              <a:lnSpc>
                <a:spcPct val="80000"/>
              </a:lnSpc>
            </a:pPr>
            <a:r>
              <a:rPr lang="en-US" altLang="en-US" sz="1000"/>
              <a:t>Some hints. </a:t>
            </a:r>
          </a:p>
          <a:p>
            <a:pPr marL="228600" indent="-228600">
              <a:lnSpc>
                <a:spcPct val="80000"/>
              </a:lnSpc>
            </a:pPr>
            <a:r>
              <a:rPr lang="en-US" altLang="en-US" sz="1000"/>
              <a:t>1- Cirrus (thin high clouds). </a:t>
            </a:r>
          </a:p>
          <a:p>
            <a:pPr marL="228600" indent="-228600">
              <a:lnSpc>
                <a:spcPct val="80000"/>
              </a:lnSpc>
            </a:pPr>
            <a:r>
              <a:rPr lang="en-US" altLang="en-US" sz="1000"/>
              <a:t>Numerical weather models do a good job of forecasting cirrus ahead of major weather systems. But, they often overforecast cloud cover. Here we have to distinguish between opacity and cloud cover. The sky could be covered with 9/10 of cirrus but thin enough with only 3/10 of opacity. In other word, despite a nearly full sky coverage, the clouds are so thin that stars are blocked in only 3/10 of the sky. This means that the model cloud cover forecast may look excessive in some cases. Finally we should remember that cirrus isn't very good for deep sky observations but could be helpful for planetary observations. </a:t>
            </a:r>
          </a:p>
          <a:p>
            <a:pPr marL="228600" indent="-228600">
              <a:lnSpc>
                <a:spcPct val="80000"/>
              </a:lnSpc>
            </a:pPr>
            <a:r>
              <a:rPr lang="en-US" altLang="en-US" sz="1000"/>
              <a:t>2- Thunderstorms </a:t>
            </a:r>
          </a:p>
          <a:p>
            <a:pPr marL="228600" indent="-228600">
              <a:lnSpc>
                <a:spcPct val="80000"/>
              </a:lnSpc>
            </a:pPr>
            <a:r>
              <a:rPr lang="en-US" altLang="en-US" sz="1000"/>
              <a:t>Thunderstorms are local phenomena whose dimensions and structures fall below those resolved by weather models. This becomes a problem in warm seasons. Sometimes, they are underforecast and other times overforecast. Thunderstorm development takes large vertical proportions and the cloud tops can be displaced over long distances if they interract with jet streams. Due to the temporal and spatial uncertainty of thunderstorm development in the weather models, the cloud shield can easily end up farther north or south than forecast. So, be careful in using these images in the warm season. </a:t>
            </a:r>
          </a:p>
          <a:p>
            <a:pPr marL="228600" indent="-228600">
              <a:lnSpc>
                <a:spcPct val="80000"/>
              </a:lnSpc>
            </a:pPr>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D47E5-2744-4054-98B2-C920830DDF5A}" type="slidenum">
              <a:rPr lang="en-US" altLang="en-US"/>
              <a:pPr/>
              <a:t>27</a:t>
            </a:fld>
            <a:endParaRPr lang="en-US"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pPr marL="228600" indent="-228600">
              <a:lnSpc>
                <a:spcPct val="90000"/>
              </a:lnSpc>
            </a:pPr>
            <a:r>
              <a:rPr lang="en-US" altLang="en-US" sz="900" b="1"/>
              <a:t>Sky transparency forecast for astronomical purposes.</a:t>
            </a:r>
          </a:p>
          <a:p>
            <a:pPr marL="228600" indent="-228600">
              <a:lnSpc>
                <a:spcPct val="90000"/>
              </a:lnSpc>
            </a:pPr>
            <a:r>
              <a:rPr lang="en-US" altLang="en-US" sz="900"/>
              <a:t>Observing deep sky objects such as faint galaxies and nebulae requires excellent sky transparency. Astronomers evaluate sky transparency with the faintest star visible to the unaided eye. In semi-desertic regions such as Arizona, one can see stars as faint as 6.5-7.0 magnitude. At mid-latitudes and in the more humid eastern regions, sky transparency is limited to the 4.5-6.0 range in the countryside. Sky transparency also varies with airmass type. With a humid airmass the transparency is reduced significantly. With a continental airmass from the arctic, relatively cold and dry conditions prevail, allowing the sky transparency to be at times be as good as in the semi-desertic regions. Good forecasts of such rare starry evenings will clearly be useful to the amateur astronomer. </a:t>
            </a:r>
          </a:p>
          <a:p>
            <a:pPr marL="228600" indent="-228600">
              <a:lnSpc>
                <a:spcPct val="90000"/>
              </a:lnSpc>
            </a:pPr>
            <a:r>
              <a:rPr lang="en-US" altLang="en-US" sz="900"/>
              <a:t>The goal of this new product is to inform you about expected sky transparency conditions in your region. </a:t>
            </a:r>
          </a:p>
          <a:p>
            <a:pPr marL="228600" indent="-228600">
              <a:lnSpc>
                <a:spcPct val="90000"/>
              </a:lnSpc>
            </a:pPr>
            <a:r>
              <a:rPr lang="en-US" altLang="en-US" sz="900"/>
              <a:t>The following images are sky transparency forecasts for North America. Moisture is the only element affecting sky transparency which can be both measured and forecast all across the globe. It is often the most important factor in reducing sky transparency. A muggy summer day with a whitish sky is the best example of this moisture effect. </a:t>
            </a:r>
          </a:p>
          <a:p>
            <a:pPr marL="228600" indent="-228600">
              <a:lnSpc>
                <a:spcPct val="90000"/>
              </a:lnSpc>
            </a:pPr>
            <a:r>
              <a:rPr lang="en-US" altLang="en-US" sz="900"/>
              <a:t>Industrial pollutants and light pollution affect the sky transparency as well, but only locally. </a:t>
            </a:r>
            <a:r>
              <a:rPr lang="en-US" altLang="en-US" sz="900" b="1">
                <a:hlinkClick r:id="rId3"/>
              </a:rPr>
              <a:t>Aerosols</a:t>
            </a:r>
            <a:r>
              <a:rPr lang="en-US" altLang="en-US" sz="900"/>
              <a:t> such as volcanic ash, pollen, sea salt and smoke from forest fires also contribute to reduced sky transparency. The same can be said for </a:t>
            </a:r>
            <a:r>
              <a:rPr lang="en-US" altLang="en-US" sz="900" b="1">
                <a:hlinkClick r:id="rId4"/>
              </a:rPr>
              <a:t>auroras</a:t>
            </a:r>
            <a:r>
              <a:rPr lang="en-US" altLang="en-US" sz="900"/>
              <a:t>. None of these factors is integrated into our transparency forecast images. </a:t>
            </a:r>
          </a:p>
          <a:p>
            <a:pPr marL="228600" indent="-228600">
              <a:lnSpc>
                <a:spcPct val="90000"/>
              </a:lnSpc>
            </a:pPr>
            <a:r>
              <a:rPr lang="en-US" altLang="en-US" sz="900"/>
              <a:t>So the experimental forecast is only an integration of moisture throughout the air column with a distribution emphasizing the humidity near the surface and near the tropopause. The quality of the sky transparency is represented by 4 colour levels. The darkest shade of blue represents the best sky transparency. The white zones are areas where the weather models forecast clouds. </a:t>
            </a:r>
          </a:p>
          <a:p>
            <a:pPr marL="228600" indent="-228600">
              <a:lnSpc>
                <a:spcPct val="90000"/>
              </a:lnSpc>
            </a:pPr>
            <a:r>
              <a:rPr lang="en-US" altLang="en-US" sz="900"/>
              <a:t>Dark blue........... excellent sky transparency. </a:t>
            </a:r>
          </a:p>
          <a:p>
            <a:pPr marL="228600" indent="-228600">
              <a:lnSpc>
                <a:spcPct val="90000"/>
              </a:lnSpc>
            </a:pPr>
            <a:r>
              <a:rPr lang="en-US" altLang="en-US" sz="900"/>
              <a:t>Medium blue ... above average sky transparency. </a:t>
            </a:r>
          </a:p>
          <a:p>
            <a:pPr marL="228600" indent="-228600">
              <a:lnSpc>
                <a:spcPct val="90000"/>
              </a:lnSpc>
            </a:pPr>
            <a:r>
              <a:rPr lang="en-US" altLang="en-US" sz="900"/>
              <a:t>Light blue.......... average sky transparency. </a:t>
            </a:r>
          </a:p>
          <a:p>
            <a:pPr marL="228600" indent="-228600">
              <a:lnSpc>
                <a:spcPct val="90000"/>
              </a:lnSpc>
            </a:pPr>
            <a:r>
              <a:rPr lang="en-US" altLang="en-US" sz="900"/>
              <a:t>Pale blue........... poor sky transparency. </a:t>
            </a:r>
          </a:p>
          <a:p>
            <a:pPr marL="228600" indent="-228600">
              <a:lnSpc>
                <a:spcPct val="90000"/>
              </a:lnSpc>
            </a:pPr>
            <a:r>
              <a:rPr lang="en-US" altLang="en-US" sz="900"/>
              <a:t>White.................. cloudy sky. </a:t>
            </a:r>
          </a:p>
          <a:p>
            <a:pPr marL="228600" indent="-228600">
              <a:lnSpc>
                <a:spcPct val="90000"/>
              </a:lnSpc>
            </a:pPr>
            <a:endParaRPr lang="en-US" altLang="en-US"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6E9EB-337F-46A0-AB30-2092280B91D1}" type="slidenum">
              <a:rPr lang="en-US" altLang="en-US"/>
              <a:pPr/>
              <a:t>28</a:t>
            </a:fld>
            <a:endParaRPr lang="en-US" alt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CA" altLang="en-US"/>
              <a:t>Observing planets, planetary nebulae or any celestial object with details at high power requires excellent seeing conditions. The seeing is the term used in astronomy to quantify the steadiness or the turbulence of the atmosphere. Seeing should not be confused with sky transparency, which is the terminology used to qualify the darkness of the sky. When we look at planets, we need high power to see all the fine details but most of the time we are limited by turbulence occurring in the telescope (local seeing) and/or in the atmosphere. During a night of bad seeing we are usually limited to see only two bands on the Jupiter disc and we can hardly use power over 100-150x. On excellent seeing conditions we can use high power and see many bands, white spots, festoons and details in the great red spot. Excellent seeing with high quality telescopes can also show details on the largest moon of Jupiter, Ganymede. What we are seeking is the best nights where we can boost our telescopes to their limits… which reach as high as 50X per inch diameter for quality telescopes… which means 500x for a quality 10-inch ( 25cm ) instrument. </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EFF58-6F8F-49B2-8ED4-E7532D675865}" type="slidenum">
              <a:rPr lang="en-US" altLang="en-US"/>
              <a:pPr/>
              <a:t>29</a:t>
            </a:fld>
            <a:endParaRPr lang="en-US" alt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CA" altLang="en-US"/>
              <a:t>Professional astronomers and more advanced astro-amateurs evaluate the seeing with a scale 1-10. Through a telescope, they measure the star diameter which usually ranges from bad seeing at 5-8 arcsec to excellent seeing at 0.5-0.2 arcsec. Astro-amateurs, can also use a qualitative way to measure the seeing. They look through their telescope at the zenith for a 2-3 magnitude star at about 30-40X per inch diameter ( 300-400x for a 10 inch telescope ) and from the look of the diffraction pattern they estimate the seeing on a scale I-V. </a:t>
            </a:r>
          </a:p>
          <a:p>
            <a:r>
              <a:rPr lang="en-CA" altLang="en-US"/>
              <a:t>Of course, the diffraction pattern diameter is related to the aperture of the telescope. The diffraction pattern of a 4 inch telescope is twice as large as for an 8 inch instrument. So the seeing rating with this method will depend of the diameter of the telescope. An astro-amateur rating the seeing at 4/5 with a 6 inch telescope will certainly appear as a 3/5 with a 12-14 inch optical instrument. So it is important to understand or be aware of this difference. This forecast is based on the data accumulated with 11-14 inch telescopes during a four year period, so this study was done with the average modern astro-amateur telescope diameter. Astro-amateurs owning a smaller telescope may find the following forecast a bit pessimistic but you can adjust the colour index to your observations.  Amateurs owning an 8-20 inch telescope should find this product quite useful and when the forecast shows a seeing 5/5 over an area… it should be the best planetary conditions for any telescope diameter.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8763" cy="6851650"/>
            <a:chOff x="1" y="0"/>
            <a:chExt cx="5763" cy="4316"/>
          </a:xfrm>
        </p:grpSpPr>
        <p:sp>
          <p:nvSpPr>
            <p:cNvPr id="512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26" name="Group 6"/>
            <p:cNvGrpSpPr>
              <a:grpSpLocks/>
            </p:cNvGrpSpPr>
            <p:nvPr/>
          </p:nvGrpSpPr>
          <p:grpSpPr bwMode="auto">
            <a:xfrm>
              <a:off x="288" y="0"/>
              <a:ext cx="5098" cy="4316"/>
              <a:chOff x="288" y="0"/>
              <a:chExt cx="5098" cy="4316"/>
            </a:xfrm>
          </p:grpSpPr>
          <p:sp>
            <p:nvSpPr>
              <p:cNvPr id="512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4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51" name="Group 31"/>
            <p:cNvGrpSpPr>
              <a:grpSpLocks/>
            </p:cNvGrpSpPr>
            <p:nvPr/>
          </p:nvGrpSpPr>
          <p:grpSpPr bwMode="auto">
            <a:xfrm>
              <a:off x="1" y="392"/>
              <a:ext cx="5758" cy="1571"/>
              <a:chOff x="1" y="392"/>
              <a:chExt cx="5758" cy="1571"/>
            </a:xfrm>
          </p:grpSpPr>
          <p:sp>
            <p:nvSpPr>
              <p:cNvPr id="515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5161" name="Rectangle 41"/>
          <p:cNvSpPr>
            <a:spLocks noGrp="1" noChangeArrowheads="1"/>
          </p:cNvSpPr>
          <p:nvPr>
            <p:ph type="dt" sz="quarter" idx="2"/>
          </p:nvPr>
        </p:nvSpPr>
        <p:spPr/>
        <p:txBody>
          <a:bodyPr/>
          <a:lstStyle>
            <a:lvl1pPr>
              <a:defRPr/>
            </a:lvl1pPr>
          </a:lstStyle>
          <a:p>
            <a:endParaRPr lang="en-US" altLang="en-US"/>
          </a:p>
        </p:txBody>
      </p:sp>
      <p:sp>
        <p:nvSpPr>
          <p:cNvPr id="5162" name="Rectangle 42"/>
          <p:cNvSpPr>
            <a:spLocks noGrp="1" noChangeArrowheads="1"/>
          </p:cNvSpPr>
          <p:nvPr>
            <p:ph type="ftr" sz="quarter" idx="3"/>
          </p:nvPr>
        </p:nvSpPr>
        <p:spPr/>
        <p:txBody>
          <a:bodyPr/>
          <a:lstStyle>
            <a:lvl1pPr>
              <a:defRPr/>
            </a:lvl1pPr>
          </a:lstStyle>
          <a:p>
            <a:endParaRPr lang="en-US" altLang="en-US"/>
          </a:p>
        </p:txBody>
      </p:sp>
      <p:sp>
        <p:nvSpPr>
          <p:cNvPr id="5163" name="Rectangle 43"/>
          <p:cNvSpPr>
            <a:spLocks noGrp="1" noChangeArrowheads="1"/>
          </p:cNvSpPr>
          <p:nvPr>
            <p:ph type="sldNum" sz="quarter" idx="4"/>
          </p:nvPr>
        </p:nvSpPr>
        <p:spPr/>
        <p:txBody>
          <a:bodyPr/>
          <a:lstStyle>
            <a:lvl1pPr>
              <a:defRPr/>
            </a:lvl1pPr>
          </a:lstStyle>
          <a:p>
            <a:fld id="{53EEF740-96A8-447B-882A-A4B454379EC2}"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30E929-9E9B-4C24-A3EE-6B53B9055AE8}" type="slidenum">
              <a:rPr lang="en-US" altLang="en-US"/>
              <a:pPr/>
              <a:t>‹#›</a:t>
            </a:fld>
            <a:endParaRPr lang="en-US" altLang="en-US"/>
          </a:p>
        </p:txBody>
      </p:sp>
    </p:spTree>
    <p:extLst>
      <p:ext uri="{BB962C8B-B14F-4D97-AF65-F5344CB8AC3E}">
        <p14:creationId xmlns:p14="http://schemas.microsoft.com/office/powerpoint/2010/main" val="392600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5A169E-8E52-4CB3-A5E9-D803502FF257}" type="slidenum">
              <a:rPr lang="en-US" altLang="en-US"/>
              <a:pPr/>
              <a:t>‹#›</a:t>
            </a:fld>
            <a:endParaRPr lang="en-US" altLang="en-US"/>
          </a:p>
        </p:txBody>
      </p:sp>
    </p:spTree>
    <p:extLst>
      <p:ext uri="{BB962C8B-B14F-4D97-AF65-F5344CB8AC3E}">
        <p14:creationId xmlns:p14="http://schemas.microsoft.com/office/powerpoint/2010/main" val="216917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C77B3C-E98F-4AF4-9964-BE04EE67E3FD}" type="slidenum">
              <a:rPr lang="en-US" altLang="en-US"/>
              <a:pPr/>
              <a:t>‹#›</a:t>
            </a:fld>
            <a:endParaRPr lang="en-US" altLang="en-US"/>
          </a:p>
        </p:txBody>
      </p:sp>
    </p:spTree>
    <p:extLst>
      <p:ext uri="{BB962C8B-B14F-4D97-AF65-F5344CB8AC3E}">
        <p14:creationId xmlns:p14="http://schemas.microsoft.com/office/powerpoint/2010/main" val="138363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B6D0A1-93D1-4EC0-8C97-57117DB6EE17}" type="slidenum">
              <a:rPr lang="en-US" altLang="en-US"/>
              <a:pPr/>
              <a:t>‹#›</a:t>
            </a:fld>
            <a:endParaRPr lang="en-US" altLang="en-US"/>
          </a:p>
        </p:txBody>
      </p:sp>
    </p:spTree>
    <p:extLst>
      <p:ext uri="{BB962C8B-B14F-4D97-AF65-F5344CB8AC3E}">
        <p14:creationId xmlns:p14="http://schemas.microsoft.com/office/powerpoint/2010/main" val="413649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B898C1-134E-4D61-B740-1726EF8C0747}" type="slidenum">
              <a:rPr lang="en-US" altLang="en-US"/>
              <a:pPr/>
              <a:t>‹#›</a:t>
            </a:fld>
            <a:endParaRPr lang="en-US" altLang="en-US"/>
          </a:p>
        </p:txBody>
      </p:sp>
    </p:spTree>
    <p:extLst>
      <p:ext uri="{BB962C8B-B14F-4D97-AF65-F5344CB8AC3E}">
        <p14:creationId xmlns:p14="http://schemas.microsoft.com/office/powerpoint/2010/main" val="32177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246B5EC-29C5-40C8-9EFE-AC35EA0E17F9}" type="slidenum">
              <a:rPr lang="en-US" altLang="en-US"/>
              <a:pPr/>
              <a:t>‹#›</a:t>
            </a:fld>
            <a:endParaRPr lang="en-US" altLang="en-US"/>
          </a:p>
        </p:txBody>
      </p:sp>
    </p:spTree>
    <p:extLst>
      <p:ext uri="{BB962C8B-B14F-4D97-AF65-F5344CB8AC3E}">
        <p14:creationId xmlns:p14="http://schemas.microsoft.com/office/powerpoint/2010/main" val="413284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B2F633C-79ED-402F-87D2-D7768EB2864D}" type="slidenum">
              <a:rPr lang="en-US" altLang="en-US"/>
              <a:pPr/>
              <a:t>‹#›</a:t>
            </a:fld>
            <a:endParaRPr lang="en-US" altLang="en-US"/>
          </a:p>
        </p:txBody>
      </p:sp>
    </p:spTree>
    <p:extLst>
      <p:ext uri="{BB962C8B-B14F-4D97-AF65-F5344CB8AC3E}">
        <p14:creationId xmlns:p14="http://schemas.microsoft.com/office/powerpoint/2010/main" val="55635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D37E6AB-588C-4033-810F-F87ABE987A4B}" type="slidenum">
              <a:rPr lang="en-US" altLang="en-US"/>
              <a:pPr/>
              <a:t>‹#›</a:t>
            </a:fld>
            <a:endParaRPr lang="en-US" altLang="en-US"/>
          </a:p>
        </p:txBody>
      </p:sp>
    </p:spTree>
    <p:extLst>
      <p:ext uri="{BB962C8B-B14F-4D97-AF65-F5344CB8AC3E}">
        <p14:creationId xmlns:p14="http://schemas.microsoft.com/office/powerpoint/2010/main" val="19300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DAEA65-7006-49B6-89C7-21D6748128F8}" type="slidenum">
              <a:rPr lang="en-US" altLang="en-US"/>
              <a:pPr/>
              <a:t>‹#›</a:t>
            </a:fld>
            <a:endParaRPr lang="en-US" altLang="en-US"/>
          </a:p>
        </p:txBody>
      </p:sp>
    </p:spTree>
    <p:extLst>
      <p:ext uri="{BB962C8B-B14F-4D97-AF65-F5344CB8AC3E}">
        <p14:creationId xmlns:p14="http://schemas.microsoft.com/office/powerpoint/2010/main" val="276183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242137-06F9-4874-8241-3790D57FFE14}" type="slidenum">
              <a:rPr lang="en-US" altLang="en-US"/>
              <a:pPr/>
              <a:t>‹#›</a:t>
            </a:fld>
            <a:endParaRPr lang="en-US" altLang="en-US"/>
          </a:p>
        </p:txBody>
      </p:sp>
    </p:spTree>
    <p:extLst>
      <p:ext uri="{BB962C8B-B14F-4D97-AF65-F5344CB8AC3E}">
        <p14:creationId xmlns:p14="http://schemas.microsoft.com/office/powerpoint/2010/main" val="400243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02"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7" name="Group 31"/>
            <p:cNvGrpSpPr>
              <a:grpSpLocks/>
            </p:cNvGrpSpPr>
            <p:nvPr/>
          </p:nvGrpSpPr>
          <p:grpSpPr bwMode="auto">
            <a:xfrm>
              <a:off x="1" y="392"/>
              <a:ext cx="5758" cy="1571"/>
              <a:chOff x="1" y="392"/>
              <a:chExt cx="5758" cy="1571"/>
            </a:xfrm>
          </p:grpSpPr>
          <p:sp>
            <p:nvSpPr>
              <p:cNvPr id="41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CC2D3409-927C-4453-A0F4-E8EC01FFB7BB}" type="slidenum">
              <a:rPr lang="en-US" altLang="en-US"/>
              <a:pPr/>
              <a:t>‹#›</a:t>
            </a:fld>
            <a:endParaRPr lang="en-US" alt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ienceworld.wolfram.com/astronomy/Sun.html" TargetMode="External"/><Relationship Id="rId2" Type="http://schemas.openxmlformats.org/officeDocument/2006/relationships/hyperlink" Target="http://scienceworld.wolfram.com/astronomy/Twilight.html" TargetMode="External"/><Relationship Id="rId1" Type="http://schemas.openxmlformats.org/officeDocument/2006/relationships/slideLayout" Target="../slideLayouts/slideLayout2.xml"/><Relationship Id="rId4" Type="http://schemas.openxmlformats.org/officeDocument/2006/relationships/hyperlink" Target="http://scienceworld.wolfram.com/astronomy/Horizon.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ienceworld.wolfram.com/astronomy/Sun.html" TargetMode="External"/><Relationship Id="rId2" Type="http://schemas.openxmlformats.org/officeDocument/2006/relationships/hyperlink" Target="http://scienceworld.wolfram.com/astronomy/Twilight.html" TargetMode="External"/><Relationship Id="rId1" Type="http://schemas.openxmlformats.org/officeDocument/2006/relationships/slideLayout" Target="../slideLayouts/slideLayout2.xml"/><Relationship Id="rId4" Type="http://schemas.openxmlformats.org/officeDocument/2006/relationships/hyperlink" Target="http://scienceworld.wolfram.com/astronomy/Horizon.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ienceworld.wolfram.com/astronomy/Sun.html" TargetMode="External"/><Relationship Id="rId2" Type="http://schemas.openxmlformats.org/officeDocument/2006/relationships/hyperlink" Target="http://scienceworld.wolfram.com/astronomy/Twilight.html" TargetMode="External"/><Relationship Id="rId1" Type="http://schemas.openxmlformats.org/officeDocument/2006/relationships/slideLayout" Target="../slideLayouts/slideLayout2.xml"/><Relationship Id="rId4" Type="http://schemas.openxmlformats.org/officeDocument/2006/relationships/hyperlink" Target="http://scienceworld.wolfram.com/astronomy/Horizon.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I Can See Clearly Now</a:t>
            </a:r>
          </a:p>
        </p:txBody>
      </p:sp>
      <p:sp>
        <p:nvSpPr>
          <p:cNvPr id="2051" name="Rectangle 3"/>
          <p:cNvSpPr>
            <a:spLocks noGrp="1" noChangeArrowheads="1"/>
          </p:cNvSpPr>
          <p:nvPr>
            <p:ph type="subTitle" idx="1"/>
          </p:nvPr>
        </p:nvSpPr>
        <p:spPr/>
        <p:txBody>
          <a:bodyPr/>
          <a:lstStyle/>
          <a:p>
            <a:r>
              <a:rPr lang="en-US" altLang="en-US"/>
              <a:t>Twilight, Atmospheric Refraction, Seeing, Settings, Transits and All That Stuff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Moonrise2003091823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9157" name="Text Box 5"/>
          <p:cNvSpPr txBox="1">
            <a:spLocks noChangeArrowheads="1"/>
          </p:cNvSpPr>
          <p:nvPr/>
        </p:nvSpPr>
        <p:spPr bwMode="auto">
          <a:xfrm>
            <a:off x="1828800" y="48768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2339 hours EDT, the actual moment of moonrise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Moonrise200309182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0181" name="Text Box 5"/>
          <p:cNvSpPr txBox="1">
            <a:spLocks noChangeArrowheads="1"/>
          </p:cNvSpPr>
          <p:nvPr/>
        </p:nvSpPr>
        <p:spPr bwMode="auto">
          <a:xfrm>
            <a:off x="685800" y="4953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2352 hours EDT, 13 minutes after actual moment of moonrise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Moonrise2003091823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1206" name="Text Box 6"/>
          <p:cNvSpPr txBox="1">
            <a:spLocks noChangeArrowheads="1"/>
          </p:cNvSpPr>
          <p:nvPr/>
        </p:nvSpPr>
        <p:spPr bwMode="auto">
          <a:xfrm>
            <a:off x="533400" y="50292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2355 hours EDT, 16 minutes after the actual moment of moonrise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914400" y="1828800"/>
            <a:ext cx="7239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Aha! You thought you only had sunset and sunrise to worry about, eh? Well, you're wrong. You also have twilight to worry about - and not just one either, there's three of them:</a:t>
            </a:r>
            <a:r>
              <a:rPr lang="en-US" alt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The Twilights</a:t>
            </a:r>
          </a:p>
        </p:txBody>
      </p:sp>
      <p:sp>
        <p:nvSpPr>
          <p:cNvPr id="20483" name="Rectangle 3"/>
          <p:cNvSpPr>
            <a:spLocks noGrp="1" noChangeArrowheads="1"/>
          </p:cNvSpPr>
          <p:nvPr>
            <p:ph type="body" idx="1"/>
          </p:nvPr>
        </p:nvSpPr>
        <p:spPr/>
        <p:txBody>
          <a:bodyPr/>
          <a:lstStyle/>
          <a:p>
            <a:r>
              <a:rPr lang="en-US" altLang="en-US" sz="2800" b="1"/>
              <a:t>Astronomical</a:t>
            </a:r>
            <a:r>
              <a:rPr lang="en-US" altLang="en-US" sz="2800"/>
              <a:t> - The period of </a:t>
            </a:r>
            <a:r>
              <a:rPr lang="en-US" altLang="en-US" sz="2800">
                <a:hlinkClick r:id="rId2"/>
              </a:rPr>
              <a:t>twilight</a:t>
            </a:r>
            <a:r>
              <a:rPr lang="en-US" altLang="en-US" sz="2800"/>
              <a:t> beginning (or ending) when the center of the (refracted) </a:t>
            </a:r>
            <a:r>
              <a:rPr lang="en-US" altLang="en-US" sz="2800">
                <a:hlinkClick r:id="rId3"/>
              </a:rPr>
              <a:t>Sun</a:t>
            </a:r>
            <a:r>
              <a:rPr lang="en-US" altLang="en-US" sz="2800"/>
              <a:t> is more than </a:t>
            </a:r>
            <a:r>
              <a:rPr lang="en-US" altLang="en-US" sz="2800">
                <a:solidFill>
                  <a:schemeClr val="folHlink"/>
                </a:solidFill>
              </a:rPr>
              <a:t>18°</a:t>
            </a:r>
            <a:r>
              <a:rPr lang="en-US" altLang="en-US" sz="2800"/>
              <a:t> below the </a:t>
            </a:r>
            <a:r>
              <a:rPr lang="en-US" altLang="en-US" sz="2800">
                <a:hlinkClick r:id="rId4"/>
              </a:rPr>
              <a:t>horizon</a:t>
            </a:r>
            <a:r>
              <a:rPr lang="en-US" altLang="en-US" sz="2800"/>
              <a:t>. Defined as being 'dark', when serious astronomy can begin and when you can see what you're looking at clearly.</a:t>
            </a:r>
            <a:r>
              <a:rPr lang="en-US" altLang="en-US" sz="3600"/>
              <a:t> </a:t>
            </a:r>
          </a:p>
          <a:p>
            <a:pPr>
              <a:buFont typeface="Wingdings" pitchFamily="2" charset="2"/>
              <a:buNone/>
            </a:pPr>
            <a:r>
              <a:rPr lang="en-US" altLang="en-US"/>
              <a:t> </a:t>
            </a:r>
          </a:p>
          <a:p>
            <a:pPr>
              <a:buFont typeface="Wingdings" pitchFamily="2" charset="2"/>
              <a:buNone/>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The Twilights</a:t>
            </a:r>
          </a:p>
        </p:txBody>
      </p:sp>
      <p:sp>
        <p:nvSpPr>
          <p:cNvPr id="32771" name="Rectangle 3"/>
          <p:cNvSpPr>
            <a:spLocks noGrp="1" noChangeArrowheads="1"/>
          </p:cNvSpPr>
          <p:nvPr>
            <p:ph type="body" idx="1"/>
          </p:nvPr>
        </p:nvSpPr>
        <p:spPr/>
        <p:txBody>
          <a:bodyPr/>
          <a:lstStyle/>
          <a:p>
            <a:pPr>
              <a:buFont typeface="Wingdings" pitchFamily="2" charset="2"/>
              <a:buNone/>
            </a:pPr>
            <a:r>
              <a:rPr lang="en-US" altLang="en-US" sz="2800"/>
              <a:t> </a:t>
            </a:r>
          </a:p>
          <a:p>
            <a:r>
              <a:rPr lang="en-US" altLang="en-US" sz="2800" b="1"/>
              <a:t>Nautical</a:t>
            </a:r>
            <a:r>
              <a:rPr lang="en-US" altLang="en-US" sz="2800"/>
              <a:t> - The period of </a:t>
            </a:r>
            <a:r>
              <a:rPr lang="en-US" altLang="en-US" sz="2800">
                <a:hlinkClick r:id="rId2"/>
              </a:rPr>
              <a:t>twilight</a:t>
            </a:r>
            <a:r>
              <a:rPr lang="en-US" altLang="en-US" sz="2800"/>
              <a:t> beginning (or ending) when the center of the (refracted) </a:t>
            </a:r>
            <a:r>
              <a:rPr lang="en-US" altLang="en-US" sz="2800">
                <a:hlinkClick r:id="rId3"/>
              </a:rPr>
              <a:t>Sun</a:t>
            </a:r>
            <a:r>
              <a:rPr lang="en-US" altLang="en-US" sz="2800"/>
              <a:t> is more than </a:t>
            </a:r>
            <a:r>
              <a:rPr lang="en-US" altLang="en-US" sz="2800">
                <a:solidFill>
                  <a:schemeClr val="folHlink"/>
                </a:solidFill>
              </a:rPr>
              <a:t>12°</a:t>
            </a:r>
            <a:r>
              <a:rPr lang="en-US" altLang="en-US" sz="2800"/>
              <a:t> below the </a:t>
            </a:r>
            <a:r>
              <a:rPr lang="en-US" altLang="en-US" sz="2800">
                <a:hlinkClick r:id="rId4"/>
              </a:rPr>
              <a:t>horizon</a:t>
            </a:r>
            <a:r>
              <a:rPr lang="en-US" altLang="en-US" sz="2800"/>
              <a:t>. Defined traditionally as when you can no longer distinguish the horizon at sea, hence 'nautical'. In perspective, it's about when you can start to see detail in your observations.</a:t>
            </a:r>
          </a:p>
          <a:p>
            <a:pPr>
              <a:buFont typeface="Wingdings" pitchFamily="2" charset="2"/>
              <a:buNone/>
            </a:pPr>
            <a:endParaRPr lang="en-US" altLang="en-US"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The Twilights</a:t>
            </a:r>
          </a:p>
        </p:txBody>
      </p:sp>
      <p:sp>
        <p:nvSpPr>
          <p:cNvPr id="33795" name="Rectangle 3"/>
          <p:cNvSpPr>
            <a:spLocks noGrp="1" noChangeArrowheads="1"/>
          </p:cNvSpPr>
          <p:nvPr>
            <p:ph type="body" idx="1"/>
          </p:nvPr>
        </p:nvSpPr>
        <p:spPr/>
        <p:txBody>
          <a:bodyPr/>
          <a:lstStyle/>
          <a:p>
            <a:pPr>
              <a:buFont typeface="Wingdings" pitchFamily="2" charset="2"/>
              <a:buNone/>
            </a:pPr>
            <a:endParaRPr lang="en-US" altLang="en-US" sz="2800" b="1"/>
          </a:p>
          <a:p>
            <a:r>
              <a:rPr lang="en-US" altLang="en-US" sz="2800" b="1"/>
              <a:t>Civil</a:t>
            </a:r>
            <a:r>
              <a:rPr lang="en-US" altLang="en-US" sz="2800"/>
              <a:t> - The period of </a:t>
            </a:r>
            <a:r>
              <a:rPr lang="en-US" altLang="en-US" sz="2800">
                <a:hlinkClick r:id="rId2"/>
              </a:rPr>
              <a:t>twilight</a:t>
            </a:r>
            <a:r>
              <a:rPr lang="en-US" altLang="en-US" sz="2800"/>
              <a:t> beginning (or ending) when the center of the (refracted) </a:t>
            </a:r>
            <a:r>
              <a:rPr lang="en-US" altLang="en-US" sz="2800">
                <a:hlinkClick r:id="rId3"/>
              </a:rPr>
              <a:t>Sun</a:t>
            </a:r>
            <a:r>
              <a:rPr lang="en-US" altLang="en-US" sz="2800"/>
              <a:t> is more than </a:t>
            </a:r>
            <a:r>
              <a:rPr lang="en-US" altLang="en-US" sz="2800">
                <a:solidFill>
                  <a:schemeClr val="folHlink"/>
                </a:solidFill>
              </a:rPr>
              <a:t>6°</a:t>
            </a:r>
            <a:r>
              <a:rPr lang="en-US" altLang="en-US" sz="2800"/>
              <a:t> below the </a:t>
            </a:r>
            <a:r>
              <a:rPr lang="en-US" altLang="en-US" sz="2800">
                <a:hlinkClick r:id="rId4"/>
              </a:rPr>
              <a:t>horizon</a:t>
            </a:r>
            <a:r>
              <a:rPr lang="en-US" altLang="en-US" sz="2800"/>
              <a:t>. Generally defined as when you can still read a newspaper unaided, but as usual this varies from person to person. From an astronomer's point of view, this is about when the bright stars begin to appear </a:t>
            </a:r>
          </a:p>
          <a:p>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pola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0713"/>
            <a:ext cx="9144000"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Display: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513" y="1819275"/>
            <a:ext cx="3228975" cy="3219450"/>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6"/>
          <p:cNvSpPr>
            <a:spLocks noChangeArrowheads="1"/>
          </p:cNvSpPr>
          <p:nvPr/>
        </p:nvSpPr>
        <p:spPr bwMode="auto">
          <a:xfrm>
            <a:off x="2743200" y="3810000"/>
            <a:ext cx="3810000" cy="914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Oval 7"/>
          <p:cNvSpPr>
            <a:spLocks noChangeArrowheads="1"/>
          </p:cNvSpPr>
          <p:nvPr/>
        </p:nvSpPr>
        <p:spPr bwMode="auto">
          <a:xfrm>
            <a:off x="5486400" y="4419600"/>
            <a:ext cx="685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Oval 8"/>
          <p:cNvSpPr>
            <a:spLocks noChangeArrowheads="1"/>
          </p:cNvSpPr>
          <p:nvPr/>
        </p:nvSpPr>
        <p:spPr bwMode="auto">
          <a:xfrm>
            <a:off x="5486400" y="2514600"/>
            <a:ext cx="6096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Line 9"/>
          <p:cNvSpPr>
            <a:spLocks noChangeShapeType="1"/>
          </p:cNvSpPr>
          <p:nvPr/>
        </p:nvSpPr>
        <p:spPr bwMode="auto">
          <a:xfrm>
            <a:off x="7010400" y="2667000"/>
            <a:ext cx="0" cy="182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flipH="1">
            <a:off x="6248400" y="26670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flipH="1">
            <a:off x="6324600" y="45720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a:off x="7010400" y="44196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Friday, September 12, 2003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762000"/>
            <a:ext cx="4271962"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p:txBody>
          <a:bodyPr/>
          <a:lstStyle/>
          <a:p>
            <a:r>
              <a:rPr lang="en-US" altLang="en-US"/>
              <a:t>I Love to See That Evening Sun Go Down</a:t>
            </a:r>
          </a:p>
        </p:txBody>
      </p:sp>
      <p:sp>
        <p:nvSpPr>
          <p:cNvPr id="7173" name="Rectangle 5"/>
          <p:cNvSpPr>
            <a:spLocks noGrp="1" noChangeArrowheads="1"/>
          </p:cNvSpPr>
          <p:nvPr>
            <p:ph type="subTitle" idx="1"/>
          </p:nvPr>
        </p:nvSpPr>
        <p:spPr/>
        <p:txBody>
          <a:bodyPr/>
          <a:lstStyle/>
          <a:p>
            <a:r>
              <a:rPr lang="en-US" altLang="en-US"/>
              <a:t>Rise, Set, and Twilight Definitions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p:txBody>
          <a:bodyPr/>
          <a:lstStyle/>
          <a:p>
            <a:r>
              <a:rPr lang="en-US" altLang="en-US" sz="4800"/>
              <a:t>Night Hours:</a:t>
            </a:r>
            <a:br>
              <a:rPr lang="en-US" altLang="en-US" sz="4800"/>
            </a:br>
            <a:r>
              <a:rPr lang="en-US" altLang="en-US" sz="4800"/>
              <a:t>The night is the astronomer's day </a:t>
            </a:r>
          </a:p>
        </p:txBody>
      </p:sp>
      <p:sp>
        <p:nvSpPr>
          <p:cNvPr id="52229" name="Rectangle 5"/>
          <p:cNvSpPr>
            <a:spLocks noGrp="1" noChangeArrowheads="1"/>
          </p:cNvSpPr>
          <p:nvPr>
            <p:ph type="subTitle" idx="1"/>
          </p:nvPr>
        </p:nvSpPr>
        <p:spPr/>
        <p:txBody>
          <a:bodyPr/>
          <a:lstStyle/>
          <a:p>
            <a:pPr>
              <a:lnSpc>
                <a:spcPct val="80000"/>
              </a:lnSpc>
            </a:pPr>
            <a:r>
              <a:rPr lang="en-US" altLang="en-US" sz="2000"/>
              <a:t>astronomical night hours:</a:t>
            </a:r>
            <a:br>
              <a:rPr lang="en-US" altLang="en-US" sz="2000"/>
            </a:br>
            <a:r>
              <a:rPr lang="en-US" altLang="en-US" sz="2000"/>
              <a:t>    from the end of astron. twilight to the beginning of astron. twilight next day,</a:t>
            </a:r>
            <a:br>
              <a:rPr lang="en-US" altLang="en-US" sz="2000"/>
            </a:br>
            <a:r>
              <a:rPr lang="en-US" altLang="en-US" sz="2000"/>
              <a:t>    The Sun is 18° below the horizon.</a:t>
            </a:r>
            <a:br>
              <a:rPr lang="en-US" altLang="en-US" sz="2000"/>
            </a:br>
            <a:endParaRPr lang="en-US" alt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p:txBody>
          <a:bodyPr/>
          <a:lstStyle/>
          <a:p>
            <a:r>
              <a:rPr lang="en-US" altLang="en-US"/>
              <a:t>Clouds</a:t>
            </a:r>
          </a:p>
        </p:txBody>
      </p:sp>
      <p:sp>
        <p:nvSpPr>
          <p:cNvPr id="9221" name="Rectangle 5"/>
          <p:cNvSpPr>
            <a:spLocks noGrp="1" noChangeArrowheads="1"/>
          </p:cNvSpPr>
          <p:nvPr>
            <p:ph type="subTitle" idx="1"/>
          </p:nvPr>
        </p:nvSpPr>
        <p:spPr/>
        <p:txBody>
          <a:bodyPr/>
          <a:lstStyle/>
          <a:p>
            <a:r>
              <a:rPr lang="en-US" altLang="en-US"/>
              <a:t>In My Coffee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Cloudy Issues</a:t>
            </a:r>
          </a:p>
        </p:txBody>
      </p:sp>
      <p:sp>
        <p:nvSpPr>
          <p:cNvPr id="26627" name="Rectangle 3"/>
          <p:cNvSpPr>
            <a:spLocks noGrp="1" noChangeArrowheads="1"/>
          </p:cNvSpPr>
          <p:nvPr>
            <p:ph type="body" idx="1"/>
          </p:nvPr>
        </p:nvSpPr>
        <p:spPr/>
        <p:txBody>
          <a:bodyPr/>
          <a:lstStyle/>
          <a:p>
            <a:pPr>
              <a:lnSpc>
                <a:spcPct val="90000"/>
              </a:lnSpc>
            </a:pPr>
            <a:r>
              <a:rPr lang="en-US" altLang="en-US"/>
              <a:t>Clear Sky Clock cloud forecast images are produced ONLY TWICE A DAY.</a:t>
            </a:r>
          </a:p>
          <a:p>
            <a:pPr>
              <a:lnSpc>
                <a:spcPct val="90000"/>
              </a:lnSpc>
            </a:pPr>
            <a:r>
              <a:rPr lang="en-US" altLang="en-US"/>
              <a:t>You cannot interpret cloud heights or cloud types with these images unless you are an expert.</a:t>
            </a:r>
          </a:p>
          <a:p>
            <a:pPr>
              <a:lnSpc>
                <a:spcPct val="90000"/>
              </a:lnSpc>
            </a:pPr>
            <a:r>
              <a:rPr lang="en-US" altLang="en-US"/>
              <a:t>The only information available is the cloud cover forecast for the next 48 hours.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More Cloudy Issues</a:t>
            </a:r>
          </a:p>
        </p:txBody>
      </p:sp>
      <p:sp>
        <p:nvSpPr>
          <p:cNvPr id="27651" name="Rectangle 3"/>
          <p:cNvSpPr>
            <a:spLocks noGrp="1" noChangeArrowheads="1"/>
          </p:cNvSpPr>
          <p:nvPr>
            <p:ph type="body" idx="1"/>
          </p:nvPr>
        </p:nvSpPr>
        <p:spPr/>
        <p:txBody>
          <a:bodyPr/>
          <a:lstStyle/>
          <a:p>
            <a:r>
              <a:rPr lang="en-US" altLang="en-US"/>
              <a:t>The models do a good job on cirrus (thin high clouds).</a:t>
            </a:r>
          </a:p>
          <a:p>
            <a:r>
              <a:rPr lang="en-US" altLang="en-US"/>
              <a:t>They overforecast cloud cover.</a:t>
            </a:r>
          </a:p>
          <a:p>
            <a:r>
              <a:rPr lang="en-US" altLang="en-US"/>
              <a:t>You have to distinguish between cloud cover and opacity.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p:txBody>
          <a:bodyPr/>
          <a:lstStyle/>
          <a:p>
            <a:r>
              <a:rPr lang="en-US" altLang="en-US"/>
              <a:t>Sky Transparency</a:t>
            </a:r>
          </a:p>
        </p:txBody>
      </p:sp>
      <p:sp>
        <p:nvSpPr>
          <p:cNvPr id="11269" name="Rectangle 5"/>
          <p:cNvSpPr>
            <a:spLocks noGrp="1" noChangeArrowheads="1"/>
          </p:cNvSpPr>
          <p:nvPr>
            <p:ph type="subTitle" idx="1"/>
          </p:nvPr>
        </p:nvSpPr>
        <p:spPr/>
        <p:txBody>
          <a:bodyPr/>
          <a:lstStyle/>
          <a:p>
            <a:r>
              <a:rPr lang="en-US" altLang="en-US"/>
              <a:t>For astronomical purposes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p:txBody>
          <a:bodyPr/>
          <a:lstStyle/>
          <a:p>
            <a:r>
              <a:rPr lang="en-US" altLang="en-US"/>
              <a:t>Seeing</a:t>
            </a:r>
          </a:p>
        </p:txBody>
      </p:sp>
      <p:sp>
        <p:nvSpPr>
          <p:cNvPr id="13317" name="Rectangle 5"/>
          <p:cNvSpPr>
            <a:spLocks noGrp="1" noChangeArrowheads="1"/>
          </p:cNvSpPr>
          <p:nvPr>
            <p:ph type="subTitle" idx="1"/>
          </p:nvPr>
        </p:nvSpPr>
        <p:spPr/>
        <p:txBody>
          <a:bodyPr/>
          <a:lstStyle/>
          <a:p>
            <a:r>
              <a:rPr lang="en-US" altLang="en-US"/>
              <a:t>But not as in clairvoyance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4000"/>
              <a:t>The Clear Sky Clock Parameters</a:t>
            </a:r>
          </a:p>
        </p:txBody>
      </p:sp>
      <p:sp>
        <p:nvSpPr>
          <p:cNvPr id="34819" name="Rectangle 3"/>
          <p:cNvSpPr>
            <a:spLocks noGrp="1" noChangeArrowheads="1"/>
          </p:cNvSpPr>
          <p:nvPr>
            <p:ph type="body" idx="1"/>
          </p:nvPr>
        </p:nvSpPr>
        <p:spPr/>
        <p:txBody>
          <a:bodyPr/>
          <a:lstStyle/>
          <a:p>
            <a:r>
              <a:rPr lang="en-US" altLang="en-US" b="1"/>
              <a:t>Cloud Cover</a:t>
            </a:r>
            <a:r>
              <a:rPr lang="en-US" altLang="en-US"/>
              <a:t> is visible-light cloud forecast. It forecasts percentage cloud cover. </a:t>
            </a:r>
          </a:p>
          <a:p>
            <a:pPr>
              <a:buFont typeface="Wingdings" pitchFamily="2" charset="2"/>
              <a:buNone/>
            </a:pPr>
            <a:r>
              <a:rPr lang="en-US" alt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4000"/>
              <a:t>The Clear Sky Clock Parameters</a:t>
            </a:r>
          </a:p>
        </p:txBody>
      </p:sp>
      <p:sp>
        <p:nvSpPr>
          <p:cNvPr id="37891" name="Rectangle 3"/>
          <p:cNvSpPr>
            <a:spLocks noGrp="1" noChangeArrowheads="1"/>
          </p:cNvSpPr>
          <p:nvPr>
            <p:ph type="body" idx="1"/>
          </p:nvPr>
        </p:nvSpPr>
        <p:spPr/>
        <p:txBody>
          <a:bodyPr/>
          <a:lstStyle/>
          <a:p>
            <a:r>
              <a:rPr lang="en-US" altLang="en-US" b="1"/>
              <a:t>Transparency</a:t>
            </a:r>
            <a:r>
              <a:rPr lang="en-US" altLang="en-US"/>
              <a:t> the total transparency of the atmosphere from ground to space. It's calculated from the total amount of water vapor in the air.</a:t>
            </a:r>
          </a:p>
          <a:p>
            <a:pPr>
              <a:buFont typeface="Wingdings" pitchFamily="2" charset="2"/>
              <a:buNone/>
            </a:pP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4000"/>
              <a:t>The Clear Sky Clock Parameters</a:t>
            </a:r>
          </a:p>
        </p:txBody>
      </p:sp>
      <p:sp>
        <p:nvSpPr>
          <p:cNvPr id="35843" name="Rectangle 3"/>
          <p:cNvSpPr>
            <a:spLocks noGrp="1" noChangeArrowheads="1"/>
          </p:cNvSpPr>
          <p:nvPr>
            <p:ph type="body" idx="1"/>
          </p:nvPr>
        </p:nvSpPr>
        <p:spPr/>
        <p:txBody>
          <a:bodyPr/>
          <a:lstStyle/>
          <a:p>
            <a:pPr>
              <a:lnSpc>
                <a:spcPct val="80000"/>
              </a:lnSpc>
            </a:pPr>
            <a:r>
              <a:rPr lang="en-US" altLang="en-US" sz="2400" b="1"/>
              <a:t>Seeing</a:t>
            </a:r>
            <a:r>
              <a:rPr lang="en-US" altLang="en-US" sz="2400"/>
              <a:t> is the </a:t>
            </a:r>
            <a:r>
              <a:rPr lang="en-US" altLang="en-US" sz="2400" u="sng"/>
              <a:t>astronomical seeing</a:t>
            </a:r>
            <a:r>
              <a:rPr lang="en-US" altLang="en-US" sz="2400"/>
              <a:t> forecast. This is an experimental forecast. </a:t>
            </a:r>
          </a:p>
          <a:p>
            <a:pPr>
              <a:lnSpc>
                <a:spcPct val="80000"/>
              </a:lnSpc>
            </a:pPr>
            <a:r>
              <a:rPr lang="en-US" altLang="en-US" sz="2400"/>
              <a:t>Excellent seeing means at high magnification you will see fine detail on planets and stars will show diffraction rings. </a:t>
            </a:r>
          </a:p>
          <a:p>
            <a:pPr>
              <a:lnSpc>
                <a:spcPct val="80000"/>
              </a:lnSpc>
            </a:pPr>
            <a:r>
              <a:rPr lang="en-US" altLang="en-US" sz="2400"/>
              <a:t>In bad seeing, planets might look like they are under a layer of rippling water and show little detail at any magnification, but the view of galaxies is will probably be undiminished. </a:t>
            </a:r>
          </a:p>
          <a:p>
            <a:pPr>
              <a:lnSpc>
                <a:spcPct val="80000"/>
              </a:lnSpc>
            </a:pPr>
            <a:r>
              <a:rPr lang="en-US" altLang="en-US" sz="2400"/>
              <a:t>Bad seeing is caused by turbulence combined with temperature differences in the atmosphere. </a:t>
            </a:r>
          </a:p>
          <a:p>
            <a:pPr>
              <a:lnSpc>
                <a:spcPct val="80000"/>
              </a:lnSpc>
            </a:pPr>
            <a:r>
              <a:rPr lang="en-US" altLang="en-US" sz="2400"/>
              <a:t>This forecast attempts to predict turbulence and temperature differences that affect seeing for all altitudes.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see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367463" cy="1082675"/>
          </a:xfrm>
          <a:prstGeom prst="rect">
            <a:avLst/>
          </a:prstGeom>
          <a:noFill/>
          <a:extLst>
            <a:ext uri="{909E8E84-426E-40DD-AFC4-6F175D3DCCD1}">
              <a14:hiddenFill xmlns:a14="http://schemas.microsoft.com/office/drawing/2010/main">
                <a:solidFill>
                  <a:srgbClr val="FFFFFF"/>
                </a:solidFill>
              </a14:hiddenFill>
            </a:ext>
          </a:extLst>
        </p:spPr>
      </p:pic>
      <p:sp>
        <p:nvSpPr>
          <p:cNvPr id="43014" name="Text Box 6"/>
          <p:cNvSpPr txBox="1">
            <a:spLocks noChangeArrowheads="1"/>
          </p:cNvSpPr>
          <p:nvPr/>
        </p:nvSpPr>
        <p:spPr bwMode="auto">
          <a:xfrm>
            <a:off x="533400" y="2667000"/>
            <a:ext cx="8153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t>V ….. Perfect motionless diffraction pattern.</a:t>
            </a:r>
          </a:p>
          <a:p>
            <a:r>
              <a:rPr lang="en-CA" altLang="en-US"/>
              <a:t>IV….. Light undulations across diffraction rings.</a:t>
            </a:r>
          </a:p>
          <a:p>
            <a:r>
              <a:rPr lang="en-CA" altLang="en-US"/>
              <a:t>III….. Central disc deformations. Broken diffraction rings.</a:t>
            </a:r>
          </a:p>
          <a:p>
            <a:r>
              <a:rPr lang="en-CA" altLang="en-US"/>
              <a:t>II…… Important eddy streams in the central disc. Missing or partly missing diffraction rings.</a:t>
            </a:r>
          </a:p>
          <a:p>
            <a:r>
              <a:rPr lang="en-CA" altLang="en-US"/>
              <a:t>I……. Boiling image without any sign of diffraction pattern. </a:t>
            </a:r>
            <a:endParaRPr lang="en-US" altLang="en-US"/>
          </a:p>
        </p:txBody>
      </p:sp>
      <p:sp>
        <p:nvSpPr>
          <p:cNvPr id="43015" name="Text Box 7"/>
          <p:cNvSpPr txBox="1">
            <a:spLocks noChangeArrowheads="1"/>
          </p:cNvSpPr>
          <p:nvPr/>
        </p:nvSpPr>
        <p:spPr bwMode="auto">
          <a:xfrm>
            <a:off x="533400" y="4724400"/>
            <a:ext cx="419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V..................... &lt; 0.4" </a:t>
            </a:r>
          </a:p>
          <a:p>
            <a:r>
              <a:rPr lang="en-US" altLang="en-US"/>
              <a:t>IV.................... ~ 0.4-0.9" </a:t>
            </a:r>
          </a:p>
          <a:p>
            <a:r>
              <a:rPr lang="en-US" altLang="en-US"/>
              <a:t>III.................... ~ 1.0-2.0" </a:t>
            </a:r>
          </a:p>
          <a:p>
            <a:r>
              <a:rPr lang="en-US" altLang="en-US"/>
              <a:t>II..................... ~ 3.0-4.0" </a:t>
            </a:r>
          </a:p>
          <a:p>
            <a:r>
              <a:rPr lang="en-US" altLang="en-US"/>
              <a:t>I...................... &gt; 4"</a:t>
            </a:r>
            <a:br>
              <a:rPr lang="en-US" altLang="en-US"/>
            </a:b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Sunrise, Sunset</a:t>
            </a:r>
          </a:p>
        </p:txBody>
      </p:sp>
      <p:sp>
        <p:nvSpPr>
          <p:cNvPr id="23555" name="Rectangle 3"/>
          <p:cNvSpPr>
            <a:spLocks noGrp="1" noChangeArrowheads="1"/>
          </p:cNvSpPr>
          <p:nvPr>
            <p:ph type="body" idx="1"/>
          </p:nvPr>
        </p:nvSpPr>
        <p:spPr/>
        <p:txBody>
          <a:bodyPr/>
          <a:lstStyle/>
          <a:p>
            <a:r>
              <a:rPr lang="en-US" altLang="en-US" sz="2800"/>
              <a:t>conventionally refer to the times when the </a:t>
            </a:r>
            <a:r>
              <a:rPr lang="en-US" altLang="en-US" sz="2800" u="sng"/>
              <a:t>upper edge of the disk of the Sun is on the horizon</a:t>
            </a:r>
            <a:r>
              <a:rPr lang="en-US" altLang="en-US" sz="2800"/>
              <a:t>, considered unobstructed relative to the location of interest. Atmospheric conditions are assumed to be average, and the location is in a level region on the Earth's surface.</a:t>
            </a:r>
            <a:r>
              <a:rPr lang="en-US" altLang="en-US"/>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4000"/>
              <a:t>The Clear Sky Clock Parameters</a:t>
            </a:r>
          </a:p>
        </p:txBody>
      </p:sp>
      <p:sp>
        <p:nvSpPr>
          <p:cNvPr id="36867" name="Rectangle 3"/>
          <p:cNvSpPr>
            <a:spLocks noGrp="1" noChangeArrowheads="1"/>
          </p:cNvSpPr>
          <p:nvPr>
            <p:ph type="body" idx="1"/>
          </p:nvPr>
        </p:nvSpPr>
        <p:spPr/>
        <p:txBody>
          <a:bodyPr/>
          <a:lstStyle/>
          <a:p>
            <a:r>
              <a:rPr lang="en-US" altLang="en-US" b="1"/>
              <a:t>Darkness</a:t>
            </a:r>
            <a:r>
              <a:rPr lang="en-US" altLang="en-US"/>
              <a:t> is not a weather forecast. It shows when the sky will be dark, assuming no light pollution and a clear sky.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p:txBody>
          <a:bodyPr/>
          <a:lstStyle/>
          <a:p>
            <a:r>
              <a:rPr lang="en-US" altLang="en-US"/>
              <a:t>Tonight’s Sunset</a:t>
            </a:r>
          </a:p>
        </p:txBody>
      </p:sp>
      <p:sp>
        <p:nvSpPr>
          <p:cNvPr id="28677" name="Rectangle 5"/>
          <p:cNvSpPr>
            <a:spLocks noGrp="1" noChangeArrowheads="1"/>
          </p:cNvSpPr>
          <p:nvPr>
            <p:ph type="subTitle" idx="1"/>
          </p:nvPr>
        </p:nvSpPr>
        <p:spPr/>
        <p:txBody>
          <a:bodyPr/>
          <a:lstStyle/>
          <a:p>
            <a:r>
              <a:rPr lang="en-US" altLang="en-US"/>
              <a:t>1910 hours EDT</a:t>
            </a:r>
          </a:p>
          <a:p>
            <a:r>
              <a:rPr lang="en-US" altLang="en-US"/>
              <a:t>Using TheSky Software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unset200309181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1838"/>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6085" name="Text Box 5"/>
          <p:cNvSpPr txBox="1">
            <a:spLocks noChangeArrowheads="1"/>
          </p:cNvSpPr>
          <p:nvPr/>
        </p:nvSpPr>
        <p:spPr bwMode="auto">
          <a:xfrm>
            <a:off x="1905000" y="49530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1850 hours EDT, 20 minutes until sunset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Sunset20030918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1905000" y="48006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1900 hours EDT, ten minutes until sunset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Sunset 200309181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8133" name="Text Box 5"/>
          <p:cNvSpPr txBox="1">
            <a:spLocks noChangeArrowheads="1"/>
          </p:cNvSpPr>
          <p:nvPr/>
        </p:nvSpPr>
        <p:spPr bwMode="auto">
          <a:xfrm>
            <a:off x="1676400" y="48768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1910 hours EDT, the actual moment of sunset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Moonrise, Moonset</a:t>
            </a:r>
          </a:p>
        </p:txBody>
      </p:sp>
      <p:sp>
        <p:nvSpPr>
          <p:cNvPr id="24579" name="Rectangle 3"/>
          <p:cNvSpPr>
            <a:spLocks noGrp="1" noChangeArrowheads="1"/>
          </p:cNvSpPr>
          <p:nvPr>
            <p:ph type="body" idx="1"/>
          </p:nvPr>
        </p:nvSpPr>
        <p:spPr/>
        <p:txBody>
          <a:bodyPr/>
          <a:lstStyle/>
          <a:p>
            <a:r>
              <a:rPr lang="en-US" altLang="en-US" sz="2800"/>
              <a:t>times are computed for exactly the same circumstances as for sunrise and sunset. However, moonrise and moonset may occur at any time during a 24 hour period and, consequently, it is often possible for the Moon to be seen during daylight, and to have moonless nights. It is also possible that a moonrise or moonset does not occur relative to a specific place on a given date.</a:t>
            </a:r>
            <a:r>
              <a:rPr lang="en-US" altLang="en-US"/>
              <a:t> </a:t>
            </a: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ctrTitle"/>
          </p:nvPr>
        </p:nvSpPr>
        <p:spPr/>
        <p:txBody>
          <a:bodyPr/>
          <a:lstStyle/>
          <a:p>
            <a:r>
              <a:rPr lang="en-US" altLang="en-US"/>
              <a:t>Tonight’s Moonrise</a:t>
            </a:r>
          </a:p>
        </p:txBody>
      </p:sp>
      <p:sp>
        <p:nvSpPr>
          <p:cNvPr id="30725" name="Rectangle 5"/>
          <p:cNvSpPr>
            <a:spLocks noGrp="1" noChangeArrowheads="1"/>
          </p:cNvSpPr>
          <p:nvPr>
            <p:ph type="subTitle" idx="1"/>
          </p:nvPr>
        </p:nvSpPr>
        <p:spPr/>
        <p:txBody>
          <a:bodyPr/>
          <a:lstStyle/>
          <a:p>
            <a:r>
              <a:rPr lang="en-US" altLang="en-US"/>
              <a:t>2339 hours EDT</a:t>
            </a:r>
          </a:p>
          <a:p>
            <a:r>
              <a:rPr lang="en-US" altLang="en-US"/>
              <a:t>Using TheSky Software</a:t>
            </a:r>
          </a:p>
        </p:txBody>
      </p:sp>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132</TotalTime>
  <Words>2289</Words>
  <Application>Microsoft Office PowerPoint</Application>
  <PresentationFormat>On-screen Show (4:3)</PresentationFormat>
  <Paragraphs>105</Paragraphs>
  <Slides>30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Verdana</vt:lpstr>
      <vt:lpstr>Wingdings</vt:lpstr>
      <vt:lpstr>Globe</vt:lpstr>
      <vt:lpstr>I Can See Clearly Now</vt:lpstr>
      <vt:lpstr>I Love to See That Evening Sun Go Down</vt:lpstr>
      <vt:lpstr>Sunrise, Sunset</vt:lpstr>
      <vt:lpstr>Tonight’s Sunset</vt:lpstr>
      <vt:lpstr>PowerPoint Presentation</vt:lpstr>
      <vt:lpstr>PowerPoint Presentation</vt:lpstr>
      <vt:lpstr>PowerPoint Presentation</vt:lpstr>
      <vt:lpstr>Moonrise, Moonset</vt:lpstr>
      <vt:lpstr>Tonight’s Moonrise</vt:lpstr>
      <vt:lpstr>PowerPoint Presentation</vt:lpstr>
      <vt:lpstr>PowerPoint Presentation</vt:lpstr>
      <vt:lpstr>PowerPoint Presentation</vt:lpstr>
      <vt:lpstr>PowerPoint Presentation</vt:lpstr>
      <vt:lpstr>The Twilights</vt:lpstr>
      <vt:lpstr>The Twilights</vt:lpstr>
      <vt:lpstr>The Twilights</vt:lpstr>
      <vt:lpstr>PowerPoint Presentation</vt:lpstr>
      <vt:lpstr>PowerPoint Presentation</vt:lpstr>
      <vt:lpstr>PowerPoint Presentation</vt:lpstr>
      <vt:lpstr>Night Hours: The night is the astronomer's day </vt:lpstr>
      <vt:lpstr>Clouds</vt:lpstr>
      <vt:lpstr>Cloudy Issues</vt:lpstr>
      <vt:lpstr>More Cloudy Issues</vt:lpstr>
      <vt:lpstr>Sky Transparency</vt:lpstr>
      <vt:lpstr>Seeing</vt:lpstr>
      <vt:lpstr>The Clear Sky Clock Parameters</vt:lpstr>
      <vt:lpstr>The Clear Sky Clock Parameters</vt:lpstr>
      <vt:lpstr>The Clear Sky Clock Parameters</vt:lpstr>
      <vt:lpstr>PowerPoint Presentation</vt:lpstr>
      <vt:lpstr>The Clear Sky Clock Parameters</vt:lpstr>
    </vt:vector>
  </TitlesOfParts>
  <Company>Vortex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See Clearly Now</dc:title>
  <dc:creator>Jerry Persall</dc:creator>
  <cp:lastModifiedBy>Chas Rimpo</cp:lastModifiedBy>
  <cp:revision>12</cp:revision>
  <dcterms:created xsi:type="dcterms:W3CDTF">2003-09-12T15:24:05Z</dcterms:created>
  <dcterms:modified xsi:type="dcterms:W3CDTF">2013-11-29T15:53:01Z</dcterms:modified>
</cp:coreProperties>
</file>